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1" r:id="rId9"/>
    <p:sldId id="262" r:id="rId10"/>
    <p:sldId id="263" r:id="rId11"/>
    <p:sldId id="264" r:id="rId12"/>
    <p:sldId id="269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 Light" panose="020B0604020202020204" charset="0"/>
      <p:regular r:id="rId22"/>
      <p:bold r:id="rId23"/>
      <p:italic r:id="rId24"/>
      <p:boldItalic r:id="rId25"/>
    </p:embeddedFont>
    <p:embeddedFont>
      <p:font typeface="Poppins SemiBold" panose="020B0604020202020204" charset="0"/>
      <p:regular r:id="rId26"/>
      <p:bold r:id="rId27"/>
      <p:italic r:id="rId28"/>
      <p:boldItalic r:id="rId29"/>
    </p:embeddedFon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Poppins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B66BEE-A5DE-41C1-9718-93D09A08C156}">
  <a:tblStyle styleId="{3EB66BEE-A5DE-41C1-9718-93D09A08C15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884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571500" y="2260401"/>
            <a:ext cx="8001000" cy="75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HBL Gig-Power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71500" y="3205162"/>
            <a:ext cx="76200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ECC71"/>
                </a:solidFill>
                <a:latin typeface="Lato Light"/>
                <a:ea typeface="Lato Light"/>
                <a:cs typeface="Lato Light"/>
                <a:sym typeface="Lato Light"/>
              </a:rPr>
              <a:t>A Data-Driven Financial Inclusion Initiative for the Gig Economy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571500" y="3951833"/>
            <a:ext cx="952500" cy="9525"/>
          </a:xfrm>
          <a:prstGeom prst="rect">
            <a:avLst/>
          </a:prstGeom>
          <a:noFill/>
          <a:ln w="9525" cap="flat" cmpd="sng">
            <a:solidFill>
              <a:srgbClr val="2ECC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" name="Google Shape;180;p20"/>
          <p:cNvGraphicFramePr/>
          <p:nvPr>
            <p:extLst>
              <p:ext uri="{D42A27DB-BD31-4B8C-83A1-F6EECF244321}">
                <p14:modId xmlns:p14="http://schemas.microsoft.com/office/powerpoint/2010/main" val="840476479"/>
              </p:ext>
            </p:extLst>
          </p:nvPr>
        </p:nvGraphicFramePr>
        <p:xfrm>
          <a:off x="571500" y="2228850"/>
          <a:ext cx="11048975" cy="3467125"/>
        </p:xfrm>
        <a:graphic>
          <a:graphicData uri="http://schemas.openxmlformats.org/drawingml/2006/table">
            <a:tbl>
              <a:tblPr firstRow="1" bandRow="1">
                <a:noFill/>
                <a:tableStyleId>{3EB66BEE-A5DE-41C1-9718-93D09A08C156}</a:tableStyleId>
              </a:tblPr>
              <a:tblGrid>
                <a:gridCol w="314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3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2ECC7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Stakeholder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2ECC7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Role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2ECC7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Expectation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29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HBL Management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Sponsor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ROI and rigorous risk management.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Freelancers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Customers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Dignity, trust, and zero bureaucracy.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State Bank (SBP)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Regulator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Strict AML compliance and data protection.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Remittance Partners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Suppliers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Seamless and secure API data sharing.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1" name="Google Shape;181;p20"/>
          <p:cNvSpPr/>
          <p:nvPr/>
        </p:nvSpPr>
        <p:spPr>
          <a:xfrm>
            <a:off x="571500" y="2909887"/>
            <a:ext cx="314637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3717875" y="2909887"/>
            <a:ext cx="195738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5675262" y="2909887"/>
            <a:ext cx="594523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571500" y="3605212"/>
            <a:ext cx="314637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3717875" y="3605212"/>
            <a:ext cx="195738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5675262" y="3605212"/>
            <a:ext cx="594523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571500" y="4300537"/>
            <a:ext cx="314637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3717875" y="4300537"/>
            <a:ext cx="195738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5675262" y="4300537"/>
            <a:ext cx="594523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571500" y="4995862"/>
            <a:ext cx="314637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3717875" y="4995862"/>
            <a:ext cx="195738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5675262" y="4995862"/>
            <a:ext cx="594523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762000" y="5715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Stakeholder Expectations</a:t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571500" y="571500"/>
            <a:ext cx="47625" cy="685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86025"/>
            <a:ext cx="3492549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486025"/>
            <a:ext cx="3492549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486025"/>
            <a:ext cx="3492549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784223" y="3457575"/>
            <a:ext cx="306710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9F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Technical Risk</a:t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857250" y="4048125"/>
            <a:ext cx="2921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Smart Cache System: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Saves scores every 24h to ensure uptime even if APIs go offline.</a:t>
            </a:r>
            <a:endParaRPr/>
          </a:p>
        </p:txBody>
      </p:sp>
      <p:sp>
        <p:nvSpPr>
          <p:cNvPr id="205" name="Google Shape;205;p21"/>
          <p:cNvSpPr txBox="1"/>
          <p:nvPr/>
        </p:nvSpPr>
        <p:spPr>
          <a:xfrm>
            <a:off x="4562523" y="3457575"/>
            <a:ext cx="306710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9F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Business Risk</a:t>
            </a:r>
            <a:endParaRPr/>
          </a:p>
        </p:txBody>
      </p:sp>
      <p:sp>
        <p:nvSpPr>
          <p:cNvPr id="206" name="Google Shape;206;p21"/>
          <p:cNvSpPr txBox="1"/>
          <p:nvPr/>
        </p:nvSpPr>
        <p:spPr>
          <a:xfrm>
            <a:off x="4635549" y="4048125"/>
            <a:ext cx="2921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Dynamic Limits: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AI automatically lowers credit limits if income drops for 2 months.</a:t>
            </a:r>
            <a:endParaRPr/>
          </a:p>
        </p:txBody>
      </p:sp>
      <p:sp>
        <p:nvSpPr>
          <p:cNvPr id="207" name="Google Shape;207;p21"/>
          <p:cNvSpPr txBox="1"/>
          <p:nvPr/>
        </p:nvSpPr>
        <p:spPr>
          <a:xfrm>
            <a:off x="8340822" y="3457575"/>
            <a:ext cx="306710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9F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Ethical Risk</a:t>
            </a: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8413849" y="4048125"/>
            <a:ext cx="2921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Consent First: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Strict Opt-In policy. Data is never sold, only used for scoring.</a:t>
            </a:r>
            <a:endParaRPr/>
          </a:p>
        </p:txBody>
      </p:sp>
      <p:pic>
        <p:nvPicPr>
          <p:cNvPr id="209" name="Google Shape;209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27200" y="2847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05500" y="2847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07612" y="2847975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762000" y="5715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Risk Mitigation Strategy</a:t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571500" y="571500"/>
            <a:ext cx="47625" cy="685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14562"/>
            <a:ext cx="1905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9375" y="2214562"/>
            <a:ext cx="1381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2928937"/>
            <a:ext cx="1905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43375" y="2928937"/>
            <a:ext cx="1381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643312"/>
            <a:ext cx="1905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7375" y="3643312"/>
            <a:ext cx="1381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500" y="4357687"/>
            <a:ext cx="1905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91375" y="4357687"/>
            <a:ext cx="1381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1500" y="5072062"/>
            <a:ext cx="1905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715375" y="5072062"/>
            <a:ext cx="1381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5786437"/>
            <a:ext cx="1905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39375" y="5786437"/>
            <a:ext cx="13811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2619375" y="1757362"/>
            <a:ext cx="138112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M1</a:t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2619375" y="2062162"/>
            <a:ext cx="138112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4143375" y="1757362"/>
            <a:ext cx="138112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M2</a:t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4143375" y="2062162"/>
            <a:ext cx="138112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5667375" y="1757362"/>
            <a:ext cx="138112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M3</a:t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5667375" y="2062162"/>
            <a:ext cx="138112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7191375" y="1757362"/>
            <a:ext cx="138112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M4</a:t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7191375" y="2062162"/>
            <a:ext cx="138112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8715375" y="1757362"/>
            <a:ext cx="138112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M5</a:t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8715375" y="2062162"/>
            <a:ext cx="138112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10239375" y="1757362"/>
            <a:ext cx="138112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2ECC71"/>
                </a:solidFill>
                <a:latin typeface="Lato"/>
                <a:ea typeface="Lato"/>
                <a:cs typeface="Lato"/>
                <a:sym typeface="Lato"/>
              </a:rPr>
              <a:t>M6</a:t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10239375" y="2062162"/>
            <a:ext cx="138112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4143375" y="221456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5667375" y="221456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7191375" y="221456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>
            <a:off x="8715375" y="221456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10239375" y="221456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2619375" y="292893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5667375" y="292893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2"/>
          <p:cNvSpPr/>
          <p:nvPr/>
        </p:nvSpPr>
        <p:spPr>
          <a:xfrm>
            <a:off x="7191375" y="292893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8715375" y="292893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10239375" y="292893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2619375" y="364331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4143375" y="364331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7191375" y="364331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8715375" y="364331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10239375" y="364331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2619375" y="435768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4143375" y="435768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5667375" y="435768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8715375" y="435768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10239375" y="435768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2619375" y="507206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4143375" y="507206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5667375" y="507206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7191375" y="507206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10239375" y="5072062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2619375" y="578643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4143375" y="578643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5667375" y="578643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7191375" y="578643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8715375" y="5786437"/>
            <a:ext cx="1381125" cy="571500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762000" y="500062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Project Timeline (6 Months)</a:t>
            </a: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571500" y="500062"/>
            <a:ext cx="47625" cy="685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424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2295525"/>
            <a:ext cx="33337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/>
        </p:nvSpPr>
        <p:spPr>
          <a:xfrm>
            <a:off x="6381750" y="2657475"/>
            <a:ext cx="550068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Team Composition</a:t>
            </a:r>
            <a:endParaRPr/>
          </a:p>
        </p:txBody>
      </p:sp>
      <p:pic>
        <p:nvPicPr>
          <p:cNvPr id="236" name="Google Shape;236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1625" y="2343150"/>
            <a:ext cx="32385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5957047" y="3209925"/>
            <a:ext cx="56634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smtClean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Muhammad </a:t>
            </a:r>
            <a:r>
              <a:rPr lang="en-US" sz="1500" b="1" i="0" u="none" strike="noStrike" cap="none" dirty="0" err="1" smtClean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Shahan</a:t>
            </a:r>
            <a:r>
              <a:rPr lang="en-US" sz="1500" b="1" i="0" u="none" strike="noStrike" cap="none" dirty="0" smtClean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-  Product </a:t>
            </a:r>
            <a:r>
              <a:rPr lang="en-US" sz="1500" b="1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Lead:</a:t>
            </a:r>
            <a:r>
              <a:rPr lang="en-US" sz="1500" b="0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Vision &amp; Stakeholder Mgmt.</a:t>
            </a:r>
            <a:endParaRPr dirty="0"/>
          </a:p>
        </p:txBody>
      </p:sp>
      <p:sp>
        <p:nvSpPr>
          <p:cNvPr id="238" name="Google Shape;238;p23"/>
          <p:cNvSpPr txBox="1"/>
          <p:nvPr/>
        </p:nvSpPr>
        <p:spPr>
          <a:xfrm>
            <a:off x="5957047" y="3609975"/>
            <a:ext cx="62063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smtClean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Syed Noor Hussain Shah - Data </a:t>
            </a:r>
            <a:r>
              <a:rPr lang="en-US" sz="1500" b="1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Architect:</a:t>
            </a:r>
            <a:r>
              <a:rPr lang="en-US" sz="1500" b="0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Scoring Logic &amp; Algorithms.</a:t>
            </a:r>
            <a:endParaRPr dirty="0"/>
          </a:p>
        </p:txBody>
      </p:sp>
      <p:sp>
        <p:nvSpPr>
          <p:cNvPr id="239" name="Google Shape;239;p23"/>
          <p:cNvSpPr txBox="1"/>
          <p:nvPr/>
        </p:nvSpPr>
        <p:spPr>
          <a:xfrm>
            <a:off x="5957047" y="4010025"/>
            <a:ext cx="56634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smtClean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Muhammad </a:t>
            </a:r>
            <a:r>
              <a:rPr lang="en-US" sz="1500" b="1" i="0" u="none" strike="noStrike" cap="none" dirty="0" err="1" smtClean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Idrees</a:t>
            </a:r>
            <a:r>
              <a:rPr lang="en-US" sz="1500" b="1" i="0" u="none" strike="noStrike" cap="none" dirty="0" smtClean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- Risk </a:t>
            </a:r>
            <a:r>
              <a:rPr lang="en-US" sz="1500" b="1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Officer:</a:t>
            </a:r>
            <a:r>
              <a:rPr lang="en-US" sz="1500" b="0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SBP Compliance &amp; NPL Control.</a:t>
            </a:r>
            <a:endParaRPr dirty="0"/>
          </a:p>
        </p:txBody>
      </p:sp>
      <p:sp>
        <p:nvSpPr>
          <p:cNvPr id="240" name="Google Shape;240;p23"/>
          <p:cNvSpPr txBox="1"/>
          <p:nvPr/>
        </p:nvSpPr>
        <p:spPr>
          <a:xfrm>
            <a:off x="5957047" y="4410075"/>
            <a:ext cx="56634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smtClean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Muhammad Amir - UX/UI </a:t>
            </a:r>
            <a:r>
              <a:rPr lang="en-US" sz="1500" b="1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Designer:</a:t>
            </a:r>
            <a:r>
              <a:rPr lang="en-US" sz="1500" b="0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App Customer Journey.</a:t>
            </a:r>
            <a:endParaRPr dirty="0"/>
          </a:p>
        </p:txBody>
      </p:sp>
      <p:sp>
        <p:nvSpPr>
          <p:cNvPr id="241" name="Google Shape;241;p23"/>
          <p:cNvSpPr txBox="1"/>
          <p:nvPr/>
        </p:nvSpPr>
        <p:spPr>
          <a:xfrm>
            <a:off x="5957047" y="4810125"/>
            <a:ext cx="56634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smtClean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Nizar Bahadur - Marketing </a:t>
            </a:r>
            <a:r>
              <a:rPr lang="en-US" sz="1500" b="1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Strategist:</a:t>
            </a:r>
            <a:r>
              <a:rPr lang="en-US" sz="1500" b="0" i="0" u="none" strike="noStrike" cap="none" dirty="0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Community Growth.</a:t>
            </a:r>
            <a:endParaRPr dirty="0"/>
          </a:p>
        </p:txBody>
      </p:sp>
      <p:sp>
        <p:nvSpPr>
          <p:cNvPr id="242" name="Google Shape;242;p23"/>
          <p:cNvSpPr txBox="1"/>
          <p:nvPr/>
        </p:nvSpPr>
        <p:spPr>
          <a:xfrm>
            <a:off x="762000" y="5715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Agile Squad</a:t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571500" y="571500"/>
            <a:ext cx="47625" cy="685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61332"/>
            <a:ext cx="5238750" cy="280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561332"/>
            <a:ext cx="5238750" cy="280213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/>
          <p:nvPr/>
        </p:nvSpPr>
        <p:spPr>
          <a:xfrm>
            <a:off x="962025" y="2951857"/>
            <a:ext cx="445770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dirty="0" smtClean="0">
                <a:solidFill>
                  <a:srgbClr val="008269"/>
                </a:solidFill>
                <a:latin typeface="Lato"/>
                <a:sym typeface="Lato"/>
              </a:rPr>
              <a:t>1M</a:t>
            </a:r>
            <a:endParaRPr dirty="0"/>
          </a:p>
        </p:txBody>
      </p:sp>
      <p:sp>
        <p:nvSpPr>
          <p:cNvPr id="252" name="Google Shape;252;p24"/>
          <p:cNvSpPr txBox="1"/>
          <p:nvPr/>
        </p:nvSpPr>
        <p:spPr>
          <a:xfrm>
            <a:off x="962025" y="3904357"/>
            <a:ext cx="44577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9FAFB"/>
                </a:solidFill>
                <a:latin typeface="Lato"/>
                <a:ea typeface="Lato"/>
                <a:cs typeface="Lato"/>
                <a:sym typeface="Lato"/>
              </a:rPr>
              <a:t>PKR Seed Capital</a:t>
            </a:r>
            <a:endParaRPr/>
          </a:p>
        </p:txBody>
      </p:sp>
      <p:sp>
        <p:nvSpPr>
          <p:cNvPr id="253" name="Google Shape;253;p24"/>
          <p:cNvSpPr txBox="1"/>
          <p:nvPr/>
        </p:nvSpPr>
        <p:spPr>
          <a:xfrm>
            <a:off x="962025" y="4332982"/>
            <a:ext cx="44577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Allocated for API Licensing Fees and Initial Digital Marketing Campaign.</a:t>
            </a:r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6772275" y="2951857"/>
            <a:ext cx="4457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008269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6772275" y="3904357"/>
            <a:ext cx="44577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9FAFB"/>
                </a:solidFill>
                <a:latin typeface="Lato"/>
                <a:ea typeface="Lato"/>
                <a:cs typeface="Lato"/>
                <a:sym typeface="Lato"/>
              </a:rPr>
              <a:t>Months to Beta</a:t>
            </a:r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6772275" y="4332982"/>
            <a:ext cx="44577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Strict timeline to prevent scope creep and ensure we capture market share early.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762000" y="5715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Resources Required</a:t>
            </a:r>
            <a:endParaRPr/>
          </a:p>
        </p:txBody>
      </p:sp>
      <p:sp>
        <p:nvSpPr>
          <p:cNvPr id="258" name="Google Shape;258;p24"/>
          <p:cNvSpPr/>
          <p:nvPr/>
        </p:nvSpPr>
        <p:spPr>
          <a:xfrm>
            <a:off x="571500" y="571500"/>
            <a:ext cx="47625" cy="685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 txBox="1"/>
          <p:nvPr/>
        </p:nvSpPr>
        <p:spPr>
          <a:xfrm>
            <a:off x="571500" y="2445990"/>
            <a:ext cx="116014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2ECC71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/>
          </a:p>
        </p:txBody>
      </p:sp>
      <p:sp>
        <p:nvSpPr>
          <p:cNvPr id="265" name="Google Shape;265;p25"/>
          <p:cNvSpPr txBox="1"/>
          <p:nvPr/>
        </p:nvSpPr>
        <p:spPr>
          <a:xfrm>
            <a:off x="571500" y="3817590"/>
            <a:ext cx="110490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HBL Digital Innovation Unit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05740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71500" y="2376487"/>
            <a:ext cx="550068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Traditional Leader vs. Market Gap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571500" y="2967037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HBL is Pakistan's largest multinational bank and the undisputed leader in traditional corporate and salaried banking.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571500" y="4138612"/>
            <a:ext cx="52387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However, the economy is shifting. A </a:t>
            </a:r>
            <a:r>
              <a:rPr lang="en-US" sz="1500" b="1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$400 Million Gig Economy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has emerged. These are young, high-earning professionals who currently have a one-sided relationship with us: we take their deposits, but fail to offer them credit.</a:t>
            </a:r>
            <a:endParaRPr/>
          </a:p>
        </p:txBody>
      </p:sp>
      <p:pic>
        <p:nvPicPr>
          <p:cNvPr id="98" name="Google Shape;98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2066925"/>
            <a:ext cx="52197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762000" y="5715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Evolving Landscape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571500" y="571500"/>
            <a:ext cx="47625" cy="685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571500" y="1081087"/>
            <a:ext cx="52006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Problem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571500" y="1957387"/>
            <a:ext cx="52006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Meet Ahmed: "Financially Invisible"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571500" y="2690812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Ahmed is a software developer earning </a:t>
            </a:r>
            <a:r>
              <a:rPr lang="en-US" sz="1500" b="1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$2,500/month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(approx. PKR 700k). He is wealthy and responsible.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571500" y="3681412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The Conflict: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He wants a car loan, but the loan officer rejects him immediately because he cannot provide a "Salary Slip".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571500" y="4672012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The Result: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He moves his funds to Payoneer or Wise. HBL loses a high-value customer because our systems are outdated.</a:t>
            </a:r>
            <a:endParaRPr/>
          </a:p>
        </p:txBody>
      </p:sp>
      <p:pic>
        <p:nvPicPr>
          <p:cNvPr id="111" name="Google Shape;111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61332"/>
            <a:ext cx="3300412" cy="280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7662" y="2561332"/>
            <a:ext cx="3876675" cy="280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0087" y="2561332"/>
            <a:ext cx="3300412" cy="2802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962025" y="2951857"/>
            <a:ext cx="2519362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008269"/>
                </a:solidFill>
                <a:latin typeface="Lato"/>
                <a:ea typeface="Lato"/>
                <a:cs typeface="Lato"/>
                <a:sym typeface="Lato"/>
              </a:rPr>
              <a:t>4th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962025" y="3904357"/>
            <a:ext cx="2519362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9FAFB"/>
                </a:solidFill>
                <a:latin typeface="Lato"/>
                <a:ea typeface="Lato"/>
                <a:cs typeface="Lato"/>
                <a:sym typeface="Lato"/>
              </a:rPr>
              <a:t>Global Rank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962025" y="4332982"/>
            <a:ext cx="2519362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Pakistan is the 4th largest freelance market globally.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4548187" y="2951857"/>
            <a:ext cx="3095625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008269"/>
                </a:solidFill>
                <a:latin typeface="Lato"/>
                <a:ea typeface="Lato"/>
                <a:cs typeface="Lato"/>
                <a:sym typeface="Lato"/>
              </a:rPr>
              <a:t>$400M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4548187" y="3904357"/>
            <a:ext cx="309562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9FAFB"/>
                </a:solidFill>
                <a:latin typeface="Lato"/>
                <a:ea typeface="Lato"/>
                <a:cs typeface="Lato"/>
                <a:sym typeface="Lato"/>
              </a:rPr>
              <a:t>Annual Inflow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4548187" y="4332982"/>
            <a:ext cx="3095625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Foreign exchange contributed by freelancers annually.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8710612" y="2951857"/>
            <a:ext cx="2519362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008269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8710612" y="3904357"/>
            <a:ext cx="2519362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9FAFB"/>
                </a:solidFill>
                <a:latin typeface="Lato"/>
                <a:ea typeface="Lato"/>
                <a:cs typeface="Lato"/>
                <a:sym typeface="Lato"/>
              </a:rPr>
              <a:t>Credit Products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8710612" y="4332982"/>
            <a:ext cx="2519362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Current lending products available for this segment.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762000" y="5715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Market Opportunity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571500" y="571500"/>
            <a:ext cx="47625" cy="685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20142"/>
            <a:ext cx="11049000" cy="3617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1115377" y="2401192"/>
            <a:ext cx="996124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50" b="1" i="0" u="none" strike="noStrike" cap="none">
                <a:solidFill>
                  <a:srgbClr val="F9FAFB"/>
                </a:solidFill>
                <a:latin typeface="Poppins"/>
                <a:ea typeface="Poppins"/>
                <a:cs typeface="Poppins"/>
                <a:sym typeface="Poppins"/>
              </a:rPr>
              <a:t>The Solution: </a:t>
            </a:r>
            <a:r>
              <a:rPr lang="en-US" sz="405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HBL Gig-Power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5619750" y="3458467"/>
            <a:ext cx="952500" cy="19050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1352550" y="3763267"/>
            <a:ext cx="948690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Replacing "Paper Documents" with "Digital Data"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86025"/>
            <a:ext cx="3492549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486025"/>
            <a:ext cx="3492549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486025"/>
            <a:ext cx="3492549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784223" y="3457575"/>
            <a:ext cx="306710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9F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1. Connect</a:t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857250" y="4048125"/>
            <a:ext cx="2921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User logs in and securely connects their freelance profile (Upwork/Fiverr) via API.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4562523" y="3457575"/>
            <a:ext cx="306710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9F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2. Analyze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4635549" y="4048125"/>
            <a:ext cx="2921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AI scans 12-month remittance history for Consistency, Growth, and Reliability.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8340822" y="3457575"/>
            <a:ext cx="306710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9FA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3. Offer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8413849" y="4048125"/>
            <a:ext cx="2921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System generates a "Gig-Score" and instantly offers a pre-approved Credit Card.</a:t>
            </a:r>
            <a:endParaRPr/>
          </a:p>
        </p:txBody>
      </p:sp>
      <p:pic>
        <p:nvPicPr>
          <p:cNvPr id="154" name="Google Shape;154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9575" y="2847975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05500" y="28479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59987" y="2847975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762000" y="5715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Digital Journey</a:t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571500" y="571500"/>
            <a:ext cx="47625" cy="685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4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_Generation_Request_Fulfil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6894" y="1344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47937"/>
            <a:ext cx="523875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547937"/>
            <a:ext cx="52387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990600" y="2928937"/>
            <a:ext cx="466058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Year 1 Targets</a:t>
            </a:r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6800850" y="2928937"/>
            <a:ext cx="466058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Alignment &amp; Feasibility</a:t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990600" y="3481387"/>
            <a:ext cx="44386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10,000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Active Users Onboarded</a:t>
            </a: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990600" y="3929062"/>
            <a:ext cx="44386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PKR 100M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Total Loan Volume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990600" y="4376737"/>
            <a:ext cx="44386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&lt; 3%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Default Rate (NPL)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6800850" y="3481387"/>
            <a:ext cx="44386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Technology: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Leveraging existing APIs (Payoneer) to reduce cost.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6800850" y="4233862"/>
            <a:ext cx="44386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Vision:</a:t>
            </a:r>
            <a:r>
              <a:rPr lang="en-US" sz="1500" b="0" i="0" u="none" strike="noStrike" cap="none">
                <a:solidFill>
                  <a:srgbClr val="9CA3AF"/>
                </a:solidFill>
                <a:latin typeface="Lato"/>
                <a:ea typeface="Lato"/>
                <a:cs typeface="Lato"/>
                <a:sym typeface="Lato"/>
              </a:rPr>
              <a:t> Supports SBP's "Financial Inclusion" &amp; HBL's Digital First vision.</a:t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762000" y="571500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ECC7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Strategic Goals (SMART)</a:t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571500" y="571500"/>
            <a:ext cx="47625" cy="685800"/>
          </a:xfrm>
          <a:prstGeom prst="rect">
            <a:avLst/>
          </a:prstGeom>
          <a:solidFill>
            <a:srgbClr val="0082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535</Words>
  <Application>Microsoft Office PowerPoint</Application>
  <PresentationFormat>Widescreen</PresentationFormat>
  <Paragraphs>84</Paragraphs>
  <Slides>15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Lato Light</vt:lpstr>
      <vt:lpstr>Poppins SemiBold</vt:lpstr>
      <vt:lpstr>Arial</vt:lpstr>
      <vt:lpstr>Lato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Windows User</cp:lastModifiedBy>
  <cp:revision>8</cp:revision>
  <dcterms:modified xsi:type="dcterms:W3CDTF">2026-01-05T07:59:30Z</dcterms:modified>
</cp:coreProperties>
</file>